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54"/>
  </p:notesMasterIdLst>
  <p:handoutMasterIdLst>
    <p:handoutMasterId r:id="rId55"/>
  </p:handoutMasterIdLst>
  <p:sldIdLst>
    <p:sldId id="298" r:id="rId4"/>
    <p:sldId id="400" r:id="rId5"/>
    <p:sldId id="405" r:id="rId6"/>
    <p:sldId id="409" r:id="rId7"/>
    <p:sldId id="436" r:id="rId8"/>
    <p:sldId id="407" r:id="rId9"/>
    <p:sldId id="408" r:id="rId10"/>
    <p:sldId id="410" r:id="rId11"/>
    <p:sldId id="411" r:id="rId12"/>
    <p:sldId id="413" r:id="rId13"/>
    <p:sldId id="414" r:id="rId14"/>
    <p:sldId id="415" r:id="rId15"/>
    <p:sldId id="416" r:id="rId16"/>
    <p:sldId id="417" r:id="rId17"/>
    <p:sldId id="418" r:id="rId18"/>
    <p:sldId id="419" r:id="rId19"/>
    <p:sldId id="420" r:id="rId20"/>
    <p:sldId id="421" r:id="rId21"/>
    <p:sldId id="422" r:id="rId22"/>
    <p:sldId id="423" r:id="rId23"/>
    <p:sldId id="424" r:id="rId24"/>
    <p:sldId id="435" r:id="rId25"/>
    <p:sldId id="425" r:id="rId26"/>
    <p:sldId id="426" r:id="rId27"/>
    <p:sldId id="447" r:id="rId28"/>
    <p:sldId id="427" r:id="rId29"/>
    <p:sldId id="429" r:id="rId30"/>
    <p:sldId id="430" r:id="rId31"/>
    <p:sldId id="428" r:id="rId32"/>
    <p:sldId id="431" r:id="rId33"/>
    <p:sldId id="433" r:id="rId34"/>
    <p:sldId id="437" r:id="rId35"/>
    <p:sldId id="438" r:id="rId36"/>
    <p:sldId id="439" r:id="rId37"/>
    <p:sldId id="440" r:id="rId38"/>
    <p:sldId id="443" r:id="rId39"/>
    <p:sldId id="444" r:id="rId40"/>
    <p:sldId id="445" r:id="rId41"/>
    <p:sldId id="446" r:id="rId42"/>
    <p:sldId id="448" r:id="rId43"/>
    <p:sldId id="463" r:id="rId44"/>
    <p:sldId id="453" r:id="rId45"/>
    <p:sldId id="455" r:id="rId46"/>
    <p:sldId id="456" r:id="rId47"/>
    <p:sldId id="457" r:id="rId48"/>
    <p:sldId id="460" r:id="rId49"/>
    <p:sldId id="462" r:id="rId50"/>
    <p:sldId id="434" r:id="rId51"/>
    <p:sldId id="442" r:id="rId52"/>
    <p:sldId id="461" r:id="rId5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5" autoAdjust="0"/>
    <p:restoredTop sz="94574" autoAdjust="0"/>
  </p:normalViewPr>
  <p:slideViewPr>
    <p:cSldViewPr snapToGrid="0">
      <p:cViewPr varScale="1">
        <p:scale>
          <a:sx n="60" d="100"/>
          <a:sy n="60" d="100"/>
        </p:scale>
        <p:origin x="138" y="14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696519-77A5-42E9-9F7C-68841B76CE9F}" type="datetime1">
              <a:rPr lang="pt-BR" smtClean="0"/>
              <a:t>12/02/2025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01C0E-6041-40BD-877C-FB9FBD0CE1C9}" type="datetime1">
              <a:rPr lang="pt-BR" smtClean="0"/>
              <a:pPr/>
              <a:t>12/02/2025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01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URSOS GRATUITOS da Escola SENAI &quot;Roberto Mange&quot; - Campinas/SP - Produtor -  Eventos e Conteúdos na Sympla">
            <a:extLst>
              <a:ext uri="{FF2B5EF4-FFF2-40B4-BE49-F238E27FC236}">
                <a16:creationId xmlns:a16="http://schemas.microsoft.com/office/drawing/2014/main" id="{16761DF4-141B-3F07-1F9F-4D5E11D676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940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120000"/>
              </a:lnSpc>
              <a:defRPr lang="en-ZA" sz="4400" b="1" spc="-300" dirty="0"/>
            </a:lvl1pPr>
          </a:lstStyle>
          <a:p>
            <a:pPr lvl="0" algn="r" rtl="0"/>
            <a:r>
              <a:rPr lang="pt-BR" dirty="0"/>
              <a:t>Clique para editar o 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dirty="0"/>
              <a:t>Prof. Fernanda Fretes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89B99-6262-4395-BAB3-D6B9937502B1}" type="datetime1">
              <a:rPr lang="pt-BR" smtClean="0"/>
              <a:t>12/02/2025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981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Imagem de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42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Editar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Imagem de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39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mparação à Esquerda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Espaço Reservado para Comparação à Esquerda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dirty="0"/>
              <a:t>Insira sua legenda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pt-BR" dirty="0"/>
              <a:t>Obrigado</a:t>
            </a:r>
          </a:p>
        </p:txBody>
      </p: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10" name="Espaço Reservado para Texto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Número do telefone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lnSpc>
                <a:spcPct val="70000"/>
              </a:lnSpc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Contato por </a:t>
            </a:r>
            <a:r>
              <a:rPr lang="pt-BR" dirty="0" err="1"/>
              <a:t>Email</a:t>
            </a:r>
            <a:r>
              <a:rPr lang="pt-BR" dirty="0"/>
              <a:t> ou Mídia Social</a:t>
            </a:r>
          </a:p>
        </p:txBody>
      </p:sp>
      <p:sp>
        <p:nvSpPr>
          <p:cNvPr id="12" name="Espaço Reservado para Texto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Site da empresa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 dirty="0"/>
              <a:t>Prof. Fernanda Fretes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ogo-senai-cor-1 - Anprotec">
            <a:extLst>
              <a:ext uri="{FF2B5EF4-FFF2-40B4-BE49-F238E27FC236}">
                <a16:creationId xmlns:a16="http://schemas.microsoft.com/office/drawing/2014/main" id="{30CF8760-3FE1-6CA4-F9C9-46E50B06CF9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3" b="21264"/>
          <a:stretch/>
        </p:blipFill>
        <p:spPr bwMode="auto">
          <a:xfrm>
            <a:off x="9780101" y="6116109"/>
            <a:ext cx="2411897" cy="74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6" r:id="rId3"/>
    <p:sldLayoutId id="2147483659" r:id="rId4"/>
    <p:sldLayoutId id="2147483660" r:id="rId5"/>
    <p:sldLayoutId id="2147483664" r:id="rId6"/>
    <p:sldLayoutId id="2147483650" r:id="rId7"/>
    <p:sldLayoutId id="2147483652" r:id="rId8"/>
    <p:sldLayoutId id="2147483656" r:id="rId9"/>
    <p:sldLayoutId id="2147483657" r:id="rId10"/>
    <p:sldLayoutId id="2147483654" r:id="rId11"/>
    <p:sldLayoutId id="2147483655" r:id="rId12"/>
    <p:sldLayoutId id="2147483667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ola e Faculdade de Tecnologia SENAI “Roberto Mange” e Núcleo de Inovação  e Design SENAI “Roberto Mange” | Semana Municipal de Ciência e Tecnologia  de Campinas">
            <a:extLst>
              <a:ext uri="{FF2B5EF4-FFF2-40B4-BE49-F238E27FC236}">
                <a16:creationId xmlns:a16="http://schemas.microsoft.com/office/drawing/2014/main" id="{C11072DF-7E4B-23D7-F0BF-835E4E141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645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pPr rtl="0">
              <a:lnSpc>
                <a:spcPct val="90000"/>
              </a:lnSpc>
            </a:pPr>
            <a:r>
              <a:rPr lang="pt-BR" sz="6000" dirty="0"/>
              <a:t>Programação </a:t>
            </a:r>
            <a:r>
              <a:rPr lang="pt-BR" sz="6000" dirty="0" err="1"/>
              <a:t>FrontEnd</a:t>
            </a:r>
            <a:endParaRPr lang="pt-BR" sz="6000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rgbClr val="C00000">
              <a:alpha val="80000"/>
            </a:srgbClr>
          </a:solidFill>
        </p:spPr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D2AEE81-AC5B-5833-B56A-4AC11074E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609" y="1292153"/>
            <a:ext cx="9536468" cy="4645149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6F0844-B1A7-0C38-D0C6-EC4793C2CF6E}"/>
              </a:ext>
            </a:extLst>
          </p:cNvPr>
          <p:cNvSpPr/>
          <p:nvPr/>
        </p:nvSpPr>
        <p:spPr>
          <a:xfrm>
            <a:off x="1560871" y="4444181"/>
            <a:ext cx="7393858" cy="1022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739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794F080-4D3B-77B2-D423-0F29FDB62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3" t="564"/>
          <a:stretch/>
        </p:blipFill>
        <p:spPr>
          <a:xfrm>
            <a:off x="1086464" y="1493356"/>
            <a:ext cx="10019071" cy="387128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A8420F1-1535-3A44-12BA-6B2231385B98}"/>
              </a:ext>
            </a:extLst>
          </p:cNvPr>
          <p:cNvSpPr/>
          <p:nvPr/>
        </p:nvSpPr>
        <p:spPr>
          <a:xfrm>
            <a:off x="8209934" y="1519319"/>
            <a:ext cx="530942" cy="514811"/>
          </a:xfrm>
          <a:prstGeom prst="rect">
            <a:avLst/>
          </a:prstGeom>
          <a:noFill/>
          <a:ln w="57150">
            <a:solidFill>
              <a:srgbClr val="A500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1768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316D53-C4CB-1E2D-837C-DCB496B2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346"/>
          <a:stretch/>
        </p:blipFill>
        <p:spPr>
          <a:xfrm>
            <a:off x="1301232" y="951594"/>
            <a:ext cx="8298899" cy="503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46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316D53-C4CB-1E2D-837C-DCB496B2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346"/>
          <a:stretch/>
        </p:blipFill>
        <p:spPr>
          <a:xfrm>
            <a:off x="1301232" y="951594"/>
            <a:ext cx="8298899" cy="503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01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873587C-C33B-81B9-0864-4A7798EC1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44" y="871537"/>
            <a:ext cx="10896662" cy="572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97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3683D97-1932-4B0D-41CB-9812FCCDD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2492"/>
            <a:ext cx="10515600" cy="497301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005B4D3-669E-60BC-F392-56801DF77B41}"/>
              </a:ext>
            </a:extLst>
          </p:cNvPr>
          <p:cNvSpPr/>
          <p:nvPr/>
        </p:nvSpPr>
        <p:spPr>
          <a:xfrm>
            <a:off x="8622889" y="822377"/>
            <a:ext cx="530942" cy="514811"/>
          </a:xfrm>
          <a:prstGeom prst="rect">
            <a:avLst/>
          </a:prstGeom>
          <a:noFill/>
          <a:ln w="57150">
            <a:solidFill>
              <a:srgbClr val="A500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7845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AB04523-0DC0-080F-3836-28457AFD8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76"/>
          <a:stretch/>
        </p:blipFill>
        <p:spPr>
          <a:xfrm>
            <a:off x="580587" y="1611472"/>
            <a:ext cx="10638020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5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1026" name="Picture 2" descr="Tempo cronológico e tempo histórico - Brasil Escola">
            <a:extLst>
              <a:ext uri="{FF2B5EF4-FFF2-40B4-BE49-F238E27FC236}">
                <a16:creationId xmlns:a16="http://schemas.microsoft.com/office/drawing/2014/main" id="{A001E493-80D7-2433-5D52-D36907372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742" y="871537"/>
            <a:ext cx="6820515" cy="455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9AD04A1-4B62-EE0C-6942-9772FDAC42E4}"/>
              </a:ext>
            </a:extLst>
          </p:cNvPr>
          <p:cNvSpPr txBox="1"/>
          <p:nvPr/>
        </p:nvSpPr>
        <p:spPr>
          <a:xfrm>
            <a:off x="3070123" y="5663297"/>
            <a:ext cx="6218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https://www.youtube.com/watch?v=rUTKomc2gG8&amp;list=PLntvgXM11X6pi7mW0O4ZmfUI1xDSIbmTm&amp;index=4</a:t>
            </a:r>
          </a:p>
        </p:txBody>
      </p:sp>
    </p:spTree>
    <p:extLst>
      <p:ext uri="{BB962C8B-B14F-4D97-AF65-F5344CB8AC3E}">
        <p14:creationId xmlns:p14="http://schemas.microsoft.com/office/powerpoint/2010/main" val="3822024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2050" name="Picture 2" descr="conheça a base da programação front-end: html, css e javascript">
            <a:extLst>
              <a:ext uri="{FF2B5EF4-FFF2-40B4-BE49-F238E27FC236}">
                <a16:creationId xmlns:a16="http://schemas.microsoft.com/office/drawing/2014/main" id="{9C68633D-1A12-2DD6-9603-CA0356890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113" y="2629512"/>
            <a:ext cx="7380338" cy="369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1CF101DF-3E56-5E73-8423-355F54017338}"/>
              </a:ext>
            </a:extLst>
          </p:cNvPr>
          <p:cNvSpPr txBox="1">
            <a:spLocks/>
          </p:cNvSpPr>
          <p:nvPr/>
        </p:nvSpPr>
        <p:spPr>
          <a:xfrm>
            <a:off x="1256280" y="1481930"/>
            <a:ext cx="9864004" cy="7696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 fontAlgn="base"/>
            <a:r>
              <a:rPr lang="pt-BR" sz="5400" b="0" dirty="0">
                <a:solidFill>
                  <a:srgbClr val="A50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 </a:t>
            </a:r>
            <a:r>
              <a:rPr lang="pt-BR" sz="5400" b="0" dirty="0" err="1">
                <a:solidFill>
                  <a:srgbClr val="A50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triamigos</a:t>
            </a:r>
            <a:r>
              <a:rPr lang="pt-BR" sz="5400" b="0" dirty="0">
                <a:solidFill>
                  <a:srgbClr val="A50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ainda nos acompanhará nesta disciplina!</a:t>
            </a:r>
          </a:p>
        </p:txBody>
      </p:sp>
    </p:spTree>
    <p:extLst>
      <p:ext uri="{BB962C8B-B14F-4D97-AF65-F5344CB8AC3E}">
        <p14:creationId xmlns:p14="http://schemas.microsoft.com/office/powerpoint/2010/main" val="2279199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1CF101DF-3E56-5E73-8423-355F54017338}"/>
              </a:ext>
            </a:extLst>
          </p:cNvPr>
          <p:cNvSpPr txBox="1">
            <a:spLocks/>
          </p:cNvSpPr>
          <p:nvPr/>
        </p:nvSpPr>
        <p:spPr>
          <a:xfrm>
            <a:off x="1423428" y="2406162"/>
            <a:ext cx="9864004" cy="7696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 fontAlgn="base"/>
            <a:r>
              <a:rPr lang="pt-BR" sz="5400" b="0" dirty="0">
                <a:solidFill>
                  <a:srgbClr val="A50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Criem uma página index que vai servir como uma biblioteca das nossas aulas </a:t>
            </a:r>
          </a:p>
        </p:txBody>
      </p:sp>
    </p:spTree>
    <p:extLst>
      <p:ext uri="{BB962C8B-B14F-4D97-AF65-F5344CB8AC3E}">
        <p14:creationId xmlns:p14="http://schemas.microsoft.com/office/powerpoint/2010/main" val="1641663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>
            <a:extLst>
              <a:ext uri="{FF2B5EF4-FFF2-40B4-BE49-F238E27FC236}">
                <a16:creationId xmlns:a16="http://schemas.microsoft.com/office/drawing/2014/main" id="{B86F3264-E5F1-47DC-8571-90C99705FAEC}"/>
              </a:ext>
            </a:extLst>
          </p:cNvPr>
          <p:cNvSpPr txBox="1">
            <a:spLocks/>
          </p:cNvSpPr>
          <p:nvPr/>
        </p:nvSpPr>
        <p:spPr>
          <a:xfrm>
            <a:off x="791423" y="2173865"/>
            <a:ext cx="11535797" cy="33125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início da </a:t>
            </a:r>
            <a:r>
              <a:rPr lang="pt-BR" sz="28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  <a:r>
              <a:rPr lang="pt-BR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as páginas eram pouco ou nada interativas, eram documentos que apresentavam seu conteúdo exatamente como foram criados para serem exibidos no navegador</a:t>
            </a:r>
            <a:r>
              <a:rPr lang="pt-BR" sz="28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(HTML puro).</a:t>
            </a:r>
            <a:endParaRPr lang="pt-BR" sz="28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Existiam algumas tecnologias para a geração de páginas no lado do servidor, mas havia limitações no que diz respeito a como o usuário consumia aquele conteúdo. </a:t>
            </a:r>
          </a:p>
          <a:p>
            <a:endParaRPr lang="pt-BR" sz="28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Navegar através de </a:t>
            </a:r>
            <a:r>
              <a:rPr lang="pt-BR" sz="28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links</a:t>
            </a:r>
            <a:r>
              <a:rPr lang="pt-BR" sz="2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 enviar informações através de formulários era basicamente tudo o que se podia fazer.</a:t>
            </a:r>
            <a:endParaRPr lang="pt-BR" sz="28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3C51AE7-8E6D-4878-B341-158DC93A0ABB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884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3076" name="Picture 4" descr="10 livros sobre inovação para ler em 2022 | Blog do Distrito">
            <a:extLst>
              <a:ext uri="{FF2B5EF4-FFF2-40B4-BE49-F238E27FC236}">
                <a16:creationId xmlns:a16="http://schemas.microsoft.com/office/drawing/2014/main" id="{2B6D92EF-5962-E546-0B9B-9B5FD556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50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938" y="1073191"/>
            <a:ext cx="9166123" cy="5499674"/>
          </a:xfrm>
          <a:prstGeom prst="rect">
            <a:avLst/>
          </a:prstGeom>
          <a:noFill/>
          <a:effectLst>
            <a:outerShdw blurRad="787400" dist="50800" dir="5400000" algn="ctr" rotWithShape="0">
              <a:srgbClr val="000000">
                <a:alpha val="4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1740309" y="2386497"/>
            <a:ext cx="6341806" cy="7696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5400" b="0" dirty="0" err="1">
                <a:solidFill>
                  <a:srgbClr val="A50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pt-BR" sz="54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/>
            <a:endParaRPr lang="pt-BR" sz="54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3200" b="0" dirty="0">
                <a:solidFill>
                  <a:srgbClr val="A50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Aula 1- UI x UX</a:t>
            </a:r>
          </a:p>
          <a:p>
            <a:pPr fontAlgn="base"/>
            <a:r>
              <a:rPr lang="pt-BR" sz="3200" b="0" dirty="0">
                <a:solidFill>
                  <a:srgbClr val="A50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Aula 2 – Introdução </a:t>
            </a:r>
            <a:r>
              <a:rPr lang="pt-BR" sz="3200" b="0" dirty="0" err="1">
                <a:solidFill>
                  <a:srgbClr val="A50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757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Tricks and tips for VSCode Beginners | by Komal Khetlani | Dev Genius">
            <a:extLst>
              <a:ext uri="{FF2B5EF4-FFF2-40B4-BE49-F238E27FC236}">
                <a16:creationId xmlns:a16="http://schemas.microsoft.com/office/drawing/2014/main" id="{7ED0BBB7-D3B8-C5BC-DDE9-D0AEAB8E3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187" y="1558412"/>
            <a:ext cx="7993626" cy="39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60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6CE8D-A4B7-AA10-3368-84622D0E8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43BF77E-AF58-7B04-4FDB-CF0A8F88C8E9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263FF7F0-0777-D1B9-4484-1F6ACB2F4A45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499B80-B16E-B3EE-FE5B-D75D7A5C0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507" y="2468321"/>
            <a:ext cx="7703836" cy="277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0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9302AA0-EA64-1F06-3243-F47AE5F60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14" y="871537"/>
            <a:ext cx="9794972" cy="513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22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00081F3-4B53-38EA-E1D3-E39FC207C06E}"/>
              </a:ext>
            </a:extLst>
          </p:cNvPr>
          <p:cNvSpPr txBox="1">
            <a:spLocks/>
          </p:cNvSpPr>
          <p:nvPr/>
        </p:nvSpPr>
        <p:spPr>
          <a:xfrm>
            <a:off x="931815" y="1658908"/>
            <a:ext cx="11063540" cy="3758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3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Alert</a:t>
            </a:r>
            <a:r>
              <a:rPr lang="pt-BR" sz="3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permite que o usuário seja notificado.</a:t>
            </a: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r>
              <a:rPr lang="pt-BR" sz="3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Permite que usuário informe algum contexto.</a:t>
            </a: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3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Confirm</a:t>
            </a:r>
            <a:r>
              <a:rPr lang="pt-BR" sz="3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exibe uma pergunta com possibilidade de confirmar ou não. </a:t>
            </a:r>
          </a:p>
        </p:txBody>
      </p:sp>
    </p:spTree>
    <p:extLst>
      <p:ext uri="{BB962C8B-B14F-4D97-AF65-F5344CB8AC3E}">
        <p14:creationId xmlns:p14="http://schemas.microsoft.com/office/powerpoint/2010/main" val="4114462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2">
            <a:extLst>
              <a:ext uri="{FF2B5EF4-FFF2-40B4-BE49-F238E27FC236}">
                <a16:creationId xmlns:a16="http://schemas.microsoft.com/office/drawing/2014/main" id="{17D3263A-5DFD-C363-6E41-A0B2D33785A7}"/>
              </a:ext>
            </a:extLst>
          </p:cNvPr>
          <p:cNvSpPr txBox="1">
            <a:spLocks/>
          </p:cNvSpPr>
          <p:nvPr/>
        </p:nvSpPr>
        <p:spPr>
          <a:xfrm>
            <a:off x="511276" y="5847133"/>
            <a:ext cx="11169445" cy="889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25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usar pelo menos o  nome que foi fornecido pelo usuário podemos usar o </a:t>
            </a:r>
            <a:r>
              <a:rPr lang="pt-BR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document.write</a:t>
            </a:r>
            <a:r>
              <a:rPr lang="pt-BR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fontAlgn="base"/>
            <a:endParaRPr lang="pt-BR" sz="25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68B39AA-65C2-246B-60CF-96590EC7B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32" y="871537"/>
            <a:ext cx="8538131" cy="472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17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00081F3-4B53-38EA-E1D3-E39FC207C06E}"/>
              </a:ext>
            </a:extLst>
          </p:cNvPr>
          <p:cNvSpPr txBox="1">
            <a:spLocks/>
          </p:cNvSpPr>
          <p:nvPr/>
        </p:nvSpPr>
        <p:spPr>
          <a:xfrm>
            <a:off x="1196062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Aritméticos</a:t>
            </a:r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Vetores de Emoticon Smiley Medo Dos Desenhos e mais imagens de Emoticon -  Emoticon, Medo, Choque">
            <a:extLst>
              <a:ext uri="{FF2B5EF4-FFF2-40B4-BE49-F238E27FC236}">
                <a16:creationId xmlns:a16="http://schemas.microsoft.com/office/drawing/2014/main" id="{B835ACF9-745E-6697-C9D8-A6C2D19D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701" y="2421593"/>
            <a:ext cx="3754751" cy="414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603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192881" y="2181442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00081F3-4B53-38EA-E1D3-E39FC207C06E}"/>
              </a:ext>
            </a:extLst>
          </p:cNvPr>
          <p:cNvSpPr txBox="1">
            <a:spLocks/>
          </p:cNvSpPr>
          <p:nvPr/>
        </p:nvSpPr>
        <p:spPr>
          <a:xfrm>
            <a:off x="1196062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Aritméticos</a:t>
            </a:r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FDD7B54-8055-4DD7-3350-A9F8FD7A2781}"/>
              </a:ext>
            </a:extLst>
          </p:cNvPr>
          <p:cNvSpPr/>
          <p:nvPr/>
        </p:nvSpPr>
        <p:spPr>
          <a:xfrm>
            <a:off x="1838632" y="2389239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+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F935C58-193E-8B30-4A85-82C1C73610EC}"/>
              </a:ext>
            </a:extLst>
          </p:cNvPr>
          <p:cNvSpPr/>
          <p:nvPr/>
        </p:nvSpPr>
        <p:spPr>
          <a:xfrm>
            <a:off x="1838632" y="3480040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-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D411DD2-0426-0001-3290-623C81A3BEDE}"/>
              </a:ext>
            </a:extLst>
          </p:cNvPr>
          <p:cNvSpPr/>
          <p:nvPr/>
        </p:nvSpPr>
        <p:spPr>
          <a:xfrm>
            <a:off x="1838632" y="4605030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*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C7FE73E-AAA0-C51D-E4BF-BC32F54D659C}"/>
              </a:ext>
            </a:extLst>
          </p:cNvPr>
          <p:cNvSpPr/>
          <p:nvPr/>
        </p:nvSpPr>
        <p:spPr>
          <a:xfrm>
            <a:off x="1838632" y="5730020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/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3DA08A1-3B1B-CFA4-DC6B-D9B881D31221}"/>
              </a:ext>
            </a:extLst>
          </p:cNvPr>
          <p:cNvSpPr/>
          <p:nvPr/>
        </p:nvSpPr>
        <p:spPr>
          <a:xfrm>
            <a:off x="6504038" y="3346106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%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5751F5B-D532-58BC-2EBA-11C8CF0C4494}"/>
              </a:ext>
            </a:extLst>
          </p:cNvPr>
          <p:cNvSpPr/>
          <p:nvPr/>
        </p:nvSpPr>
        <p:spPr>
          <a:xfrm>
            <a:off x="6543370" y="4531029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**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320F578-E19A-3F7B-1DE8-2E58B7E7516A}"/>
              </a:ext>
            </a:extLst>
          </p:cNvPr>
          <p:cNvSpPr txBox="1"/>
          <p:nvPr/>
        </p:nvSpPr>
        <p:spPr>
          <a:xfrm>
            <a:off x="1196062" y="240635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7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EC1F5C9-BDF5-969B-1327-76FD6DFA0BA3}"/>
              </a:ext>
            </a:extLst>
          </p:cNvPr>
          <p:cNvSpPr txBox="1"/>
          <p:nvPr/>
        </p:nvSpPr>
        <p:spPr>
          <a:xfrm>
            <a:off x="2968786" y="3514281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1FB1746-9558-FA4C-AF62-A404F52765BE}"/>
              </a:ext>
            </a:extLst>
          </p:cNvPr>
          <p:cNvSpPr txBox="1"/>
          <p:nvPr/>
        </p:nvSpPr>
        <p:spPr>
          <a:xfrm>
            <a:off x="1191868" y="3453482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7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01A479E-AA60-A583-6EE7-306A69FE655A}"/>
              </a:ext>
            </a:extLst>
          </p:cNvPr>
          <p:cNvSpPr txBox="1"/>
          <p:nvPr/>
        </p:nvSpPr>
        <p:spPr>
          <a:xfrm>
            <a:off x="1170880" y="460502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7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F5874CF-7ECB-4401-58B6-0C87EEFF8867}"/>
              </a:ext>
            </a:extLst>
          </p:cNvPr>
          <p:cNvSpPr txBox="1"/>
          <p:nvPr/>
        </p:nvSpPr>
        <p:spPr>
          <a:xfrm>
            <a:off x="1295835" y="5730020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7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D53BF71-D226-B03A-B864-5C811186D63A}"/>
              </a:ext>
            </a:extLst>
          </p:cNvPr>
          <p:cNvSpPr txBox="1"/>
          <p:nvPr/>
        </p:nvSpPr>
        <p:spPr>
          <a:xfrm>
            <a:off x="2968786" y="239802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3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7E492B1-BEF4-3D83-5BB8-0890ABF86654}"/>
              </a:ext>
            </a:extLst>
          </p:cNvPr>
          <p:cNvSpPr txBox="1"/>
          <p:nvPr/>
        </p:nvSpPr>
        <p:spPr>
          <a:xfrm>
            <a:off x="3031690" y="460502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3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0E1D008-F96B-E7ED-FC71-62EA00FAD826}"/>
              </a:ext>
            </a:extLst>
          </p:cNvPr>
          <p:cNvSpPr txBox="1"/>
          <p:nvPr/>
        </p:nvSpPr>
        <p:spPr>
          <a:xfrm>
            <a:off x="3031690" y="5764261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3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7E87A37-E2A4-7659-098D-6310AD60BED2}"/>
              </a:ext>
            </a:extLst>
          </p:cNvPr>
          <p:cNvSpPr txBox="1"/>
          <p:nvPr/>
        </p:nvSpPr>
        <p:spPr>
          <a:xfrm>
            <a:off x="5921021" y="335443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7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0BA9C7B-C94C-3035-1542-A9468F2205B6}"/>
              </a:ext>
            </a:extLst>
          </p:cNvPr>
          <p:cNvSpPr txBox="1"/>
          <p:nvPr/>
        </p:nvSpPr>
        <p:spPr>
          <a:xfrm>
            <a:off x="7693745" y="334610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3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D5FE290-6074-5B3C-3B74-7E6DF4D04E33}"/>
              </a:ext>
            </a:extLst>
          </p:cNvPr>
          <p:cNvSpPr txBox="1"/>
          <p:nvPr/>
        </p:nvSpPr>
        <p:spPr>
          <a:xfrm>
            <a:off x="6002498" y="454157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7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008DD1E6-B1E4-1F61-2C13-4A77B43D5347}"/>
              </a:ext>
            </a:extLst>
          </p:cNvPr>
          <p:cNvSpPr txBox="1"/>
          <p:nvPr/>
        </p:nvSpPr>
        <p:spPr>
          <a:xfrm>
            <a:off x="7775222" y="453324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3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92B0B65-73BE-F19D-41CF-D7051E689CD0}"/>
              </a:ext>
            </a:extLst>
          </p:cNvPr>
          <p:cNvSpPr txBox="1"/>
          <p:nvPr/>
        </p:nvSpPr>
        <p:spPr>
          <a:xfrm>
            <a:off x="3671489" y="2398028"/>
            <a:ext cx="1116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=10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F36652C-79C0-5008-8639-84D3BB2E6439}"/>
              </a:ext>
            </a:extLst>
          </p:cNvPr>
          <p:cNvSpPr txBox="1"/>
          <p:nvPr/>
        </p:nvSpPr>
        <p:spPr>
          <a:xfrm>
            <a:off x="3668772" y="3541091"/>
            <a:ext cx="942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= 4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48F1001-9B78-76AF-0523-5633CB737774}"/>
              </a:ext>
            </a:extLst>
          </p:cNvPr>
          <p:cNvSpPr txBox="1"/>
          <p:nvPr/>
        </p:nvSpPr>
        <p:spPr>
          <a:xfrm>
            <a:off x="3649708" y="4614437"/>
            <a:ext cx="1116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=21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ED941AF-8AE5-2AFD-AB1E-5ADE6A2F24F7}"/>
              </a:ext>
            </a:extLst>
          </p:cNvPr>
          <p:cNvSpPr txBox="1"/>
          <p:nvPr/>
        </p:nvSpPr>
        <p:spPr>
          <a:xfrm>
            <a:off x="3751356" y="5764261"/>
            <a:ext cx="803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=2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02A9E47-3224-631D-141E-C4B39D9822C7}"/>
              </a:ext>
            </a:extLst>
          </p:cNvPr>
          <p:cNvSpPr txBox="1"/>
          <p:nvPr/>
        </p:nvSpPr>
        <p:spPr>
          <a:xfrm>
            <a:off x="8390426" y="3414400"/>
            <a:ext cx="803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=1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EF39FD6-F624-EE7D-B2F7-3A3380D66018}"/>
              </a:ext>
            </a:extLst>
          </p:cNvPr>
          <p:cNvSpPr txBox="1"/>
          <p:nvPr/>
        </p:nvSpPr>
        <p:spPr>
          <a:xfrm>
            <a:off x="8378185" y="4531029"/>
            <a:ext cx="1428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=343</a:t>
            </a:r>
          </a:p>
        </p:txBody>
      </p:sp>
    </p:spTree>
    <p:extLst>
      <p:ext uri="{BB962C8B-B14F-4D97-AF65-F5344CB8AC3E}">
        <p14:creationId xmlns:p14="http://schemas.microsoft.com/office/powerpoint/2010/main" val="1385649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192881" y="2181442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00081F3-4B53-38EA-E1D3-E39FC207C06E}"/>
              </a:ext>
            </a:extLst>
          </p:cNvPr>
          <p:cNvSpPr txBox="1">
            <a:spLocks/>
          </p:cNvSpPr>
          <p:nvPr/>
        </p:nvSpPr>
        <p:spPr>
          <a:xfrm>
            <a:off x="1196062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Precedência</a:t>
            </a:r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FDD7B54-8055-4DD7-3350-A9F8FD7A2781}"/>
              </a:ext>
            </a:extLst>
          </p:cNvPr>
          <p:cNvSpPr/>
          <p:nvPr/>
        </p:nvSpPr>
        <p:spPr>
          <a:xfrm>
            <a:off x="3652899" y="3252666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+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D411DD2-0426-0001-3290-623C81A3BEDE}"/>
              </a:ext>
            </a:extLst>
          </p:cNvPr>
          <p:cNvSpPr/>
          <p:nvPr/>
        </p:nvSpPr>
        <p:spPr>
          <a:xfrm>
            <a:off x="5584721" y="3263851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*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320F578-E19A-3F7B-1DE8-2E58B7E7516A}"/>
              </a:ext>
            </a:extLst>
          </p:cNvPr>
          <p:cNvSpPr txBox="1"/>
          <p:nvPr/>
        </p:nvSpPr>
        <p:spPr>
          <a:xfrm>
            <a:off x="3010329" y="326978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7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D53BF71-D226-B03A-B864-5C811186D63A}"/>
              </a:ext>
            </a:extLst>
          </p:cNvPr>
          <p:cNvSpPr txBox="1"/>
          <p:nvPr/>
        </p:nvSpPr>
        <p:spPr>
          <a:xfrm>
            <a:off x="4783053" y="326145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3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ED941AF-8AE5-2AFD-AB1E-5ADE6A2F24F7}"/>
              </a:ext>
            </a:extLst>
          </p:cNvPr>
          <p:cNvSpPr txBox="1"/>
          <p:nvPr/>
        </p:nvSpPr>
        <p:spPr>
          <a:xfrm>
            <a:off x="6827471" y="324064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2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AE494E8-CCE9-E164-E172-34A54E39CC7B}"/>
              </a:ext>
            </a:extLst>
          </p:cNvPr>
          <p:cNvSpPr txBox="1"/>
          <p:nvPr/>
        </p:nvSpPr>
        <p:spPr>
          <a:xfrm>
            <a:off x="7993727" y="3240646"/>
            <a:ext cx="1116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=13</a:t>
            </a:r>
          </a:p>
        </p:txBody>
      </p:sp>
    </p:spTree>
    <p:extLst>
      <p:ext uri="{BB962C8B-B14F-4D97-AF65-F5344CB8AC3E}">
        <p14:creationId xmlns:p14="http://schemas.microsoft.com/office/powerpoint/2010/main" val="1500207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00081F3-4B53-38EA-E1D3-E39FC207C06E}"/>
              </a:ext>
            </a:extLst>
          </p:cNvPr>
          <p:cNvSpPr txBox="1">
            <a:spLocks/>
          </p:cNvSpPr>
          <p:nvPr/>
        </p:nvSpPr>
        <p:spPr>
          <a:xfrm>
            <a:off x="1196062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Aritméticos</a:t>
            </a:r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FDD7B54-8055-4DD7-3350-A9F8FD7A2781}"/>
              </a:ext>
            </a:extLst>
          </p:cNvPr>
          <p:cNvSpPr/>
          <p:nvPr/>
        </p:nvSpPr>
        <p:spPr>
          <a:xfrm>
            <a:off x="4581832" y="2340077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()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F935C58-193E-8B30-4A85-82C1C73610EC}"/>
              </a:ext>
            </a:extLst>
          </p:cNvPr>
          <p:cNvSpPr/>
          <p:nvPr/>
        </p:nvSpPr>
        <p:spPr>
          <a:xfrm>
            <a:off x="4581832" y="3430878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**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D411DD2-0426-0001-3290-623C81A3BEDE}"/>
              </a:ext>
            </a:extLst>
          </p:cNvPr>
          <p:cNvSpPr/>
          <p:nvPr/>
        </p:nvSpPr>
        <p:spPr>
          <a:xfrm>
            <a:off x="4581832" y="4555868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*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C7FE73E-AAA0-C51D-E4BF-BC32F54D659C}"/>
              </a:ext>
            </a:extLst>
          </p:cNvPr>
          <p:cNvSpPr/>
          <p:nvPr/>
        </p:nvSpPr>
        <p:spPr>
          <a:xfrm>
            <a:off x="5911643" y="4567071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/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3DA08A1-3B1B-CFA4-DC6B-D9B881D31221}"/>
              </a:ext>
            </a:extLst>
          </p:cNvPr>
          <p:cNvSpPr/>
          <p:nvPr/>
        </p:nvSpPr>
        <p:spPr>
          <a:xfrm>
            <a:off x="7241454" y="4574953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%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5751F5B-D532-58BC-2EBA-11C8CF0C4494}"/>
              </a:ext>
            </a:extLst>
          </p:cNvPr>
          <p:cNvSpPr/>
          <p:nvPr/>
        </p:nvSpPr>
        <p:spPr>
          <a:xfrm>
            <a:off x="4581832" y="5585625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+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8F2E26B-A672-C33E-3F08-6C04AE4B7590}"/>
              </a:ext>
            </a:extLst>
          </p:cNvPr>
          <p:cNvSpPr/>
          <p:nvPr/>
        </p:nvSpPr>
        <p:spPr>
          <a:xfrm>
            <a:off x="5931310" y="5585625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668342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27913"/>
            <a:ext cx="15252376" cy="998467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BackEnd</a:t>
            </a:r>
            <a:r>
              <a:rPr lang="pt-BR" dirty="0">
                <a:solidFill>
                  <a:schemeClr val="bg1"/>
                </a:solidFill>
              </a:rPr>
              <a:t> – História</a:t>
            </a: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B86F3264-E5F1-47DC-8571-90C99705FAEC}"/>
              </a:ext>
            </a:extLst>
          </p:cNvPr>
          <p:cNvSpPr txBox="1">
            <a:spLocks/>
          </p:cNvSpPr>
          <p:nvPr/>
        </p:nvSpPr>
        <p:spPr>
          <a:xfrm>
            <a:off x="656203" y="2067357"/>
            <a:ext cx="11535797" cy="33125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Visando o potencial da </a:t>
            </a: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para o público geral e a necessidade de haver uma interação maior do usuário com as páginas, a Netscape, criadora do navegador mais popular do início dos anos 90, de mesmo nome, criou o </a:t>
            </a:r>
            <a:r>
              <a:rPr lang="pt-BR" sz="20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Livescript</a:t>
            </a:r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uma linguagem simples que permitia a execução de </a:t>
            </a: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scripts</a:t>
            </a:r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contidos nas páginas dentro do próprio navegador.</a:t>
            </a:r>
          </a:p>
          <a:p>
            <a:pPr algn="l"/>
            <a:endParaRPr lang="pt-BR" sz="20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sz="20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Aproveitando o iminente sucesso do Java, que vinha conquistando cada vez mais espaço no mercado de desenvolvimento de aplicações corporativas, a Netscape logo rebatizou o </a:t>
            </a:r>
            <a:r>
              <a:rPr lang="pt-BR" sz="20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Livescript</a:t>
            </a:r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como </a:t>
            </a:r>
            <a:r>
              <a:rPr lang="pt-BR" sz="20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num acordo com a Sun para alavancar o uso das duas. A então vice-líder dos navegadores, Microsoft, adicionou ao Internet Explorer o suporte a </a:t>
            </a:r>
            <a:r>
              <a:rPr lang="pt-BR" sz="20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scripts</a:t>
            </a:r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escritos em </a:t>
            </a:r>
            <a:r>
              <a:rPr lang="pt-BR" sz="20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VBScript</a:t>
            </a:r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criou sua própria versão de </a:t>
            </a:r>
            <a:r>
              <a:rPr lang="pt-BR" sz="20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o JScript.</a:t>
            </a:r>
          </a:p>
          <a:p>
            <a:pPr algn="l"/>
            <a:endParaRPr lang="pt-BR" sz="2000" b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sz="20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0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a linguagem de programação mais popular no desenvolvimento Web. Suportada por todos os navegadores, a linguagem é responsável 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por praticamente qualquer tipo de dinamismo que queiramos em nossas páginas.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05398F3-8298-495C-8A53-A4B29673F23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982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00081F3-4B53-38EA-E1D3-E39FC207C06E}"/>
              </a:ext>
            </a:extLst>
          </p:cNvPr>
          <p:cNvSpPr txBox="1">
            <a:spLocks/>
          </p:cNvSpPr>
          <p:nvPr/>
        </p:nvSpPr>
        <p:spPr>
          <a:xfrm>
            <a:off x="1196062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Aritméticos</a:t>
            </a:r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AB7755FD-89DC-55A0-1B52-3D27198DF7BC}"/>
              </a:ext>
            </a:extLst>
          </p:cNvPr>
          <p:cNvSpPr txBox="1">
            <a:spLocks/>
          </p:cNvSpPr>
          <p:nvPr/>
        </p:nvSpPr>
        <p:spPr>
          <a:xfrm>
            <a:off x="825908" y="2081696"/>
            <a:ext cx="11063540" cy="3758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Então como fazemos o calculo da media de 3 notas?</a:t>
            </a:r>
          </a:p>
        </p:txBody>
      </p:sp>
    </p:spTree>
    <p:extLst>
      <p:ext uri="{BB962C8B-B14F-4D97-AF65-F5344CB8AC3E}">
        <p14:creationId xmlns:p14="http://schemas.microsoft.com/office/powerpoint/2010/main" val="1301065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00081F3-4B53-38EA-E1D3-E39FC207C06E}"/>
              </a:ext>
            </a:extLst>
          </p:cNvPr>
          <p:cNvSpPr txBox="1">
            <a:spLocks/>
          </p:cNvSpPr>
          <p:nvPr/>
        </p:nvSpPr>
        <p:spPr>
          <a:xfrm>
            <a:off x="1308538" y="336136"/>
            <a:ext cx="10057554" cy="2107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Aritméticos</a:t>
            </a:r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75FD60-4D32-4C56-9F2F-4F902F24F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962" y="1658910"/>
            <a:ext cx="9301314" cy="461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73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36694-9E33-B752-5EF8-F7F1CA1E8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95BD91A-CE52-F1B4-72E4-4AD08EBFDAD4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CAEA6F78-B149-F6A7-4F2E-194BAB3DDD59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8A19E610-839F-A715-9889-C38D913F26A9}"/>
              </a:ext>
            </a:extLst>
          </p:cNvPr>
          <p:cNvSpPr txBox="1">
            <a:spLocks/>
          </p:cNvSpPr>
          <p:nvPr/>
        </p:nvSpPr>
        <p:spPr>
          <a:xfrm>
            <a:off x="1196062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Relacionais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FA056AF-B4B7-F8D1-D368-1D31D907343B}"/>
              </a:ext>
            </a:extLst>
          </p:cNvPr>
          <p:cNvSpPr/>
          <p:nvPr/>
        </p:nvSpPr>
        <p:spPr>
          <a:xfrm>
            <a:off x="1700981" y="1983381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&gt;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DD623B3-B76D-4203-0B13-6010518D6386}"/>
              </a:ext>
            </a:extLst>
          </p:cNvPr>
          <p:cNvSpPr/>
          <p:nvPr/>
        </p:nvSpPr>
        <p:spPr>
          <a:xfrm>
            <a:off x="1700981" y="3203263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&lt;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8122DA2-AF7D-B382-09E7-CC293AD0B01B}"/>
              </a:ext>
            </a:extLst>
          </p:cNvPr>
          <p:cNvSpPr/>
          <p:nvPr/>
        </p:nvSpPr>
        <p:spPr>
          <a:xfrm>
            <a:off x="1700981" y="4345278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&lt;=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9789D1E-147C-6C86-A67A-819A125F78C5}"/>
              </a:ext>
            </a:extLst>
          </p:cNvPr>
          <p:cNvSpPr/>
          <p:nvPr/>
        </p:nvSpPr>
        <p:spPr>
          <a:xfrm>
            <a:off x="5665836" y="1983381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==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9C649CC-8648-D603-1BAC-B3910673B56E}"/>
              </a:ext>
            </a:extLst>
          </p:cNvPr>
          <p:cNvSpPr/>
          <p:nvPr/>
        </p:nvSpPr>
        <p:spPr>
          <a:xfrm>
            <a:off x="5665836" y="3211444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!=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C54E01A-D170-D493-6F65-65DEBBC3BC30}"/>
              </a:ext>
            </a:extLst>
          </p:cNvPr>
          <p:cNvSpPr/>
          <p:nvPr/>
        </p:nvSpPr>
        <p:spPr>
          <a:xfrm>
            <a:off x="1700981" y="5547188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&gt;=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768A339-65C5-4A0C-992D-F24E547D9535}"/>
              </a:ext>
            </a:extLst>
          </p:cNvPr>
          <p:cNvSpPr txBox="1"/>
          <p:nvPr/>
        </p:nvSpPr>
        <p:spPr>
          <a:xfrm>
            <a:off x="2861190" y="2008540"/>
            <a:ext cx="1468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Maior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28EC435-47C9-65F7-2316-303C1603BE2E}"/>
              </a:ext>
            </a:extLst>
          </p:cNvPr>
          <p:cNvSpPr txBox="1"/>
          <p:nvPr/>
        </p:nvSpPr>
        <p:spPr>
          <a:xfrm>
            <a:off x="2984094" y="3281939"/>
            <a:ext cx="1640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Menor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4244A7E-8F53-6032-F64C-D583DEA7601F}"/>
              </a:ext>
            </a:extLst>
          </p:cNvPr>
          <p:cNvSpPr txBox="1"/>
          <p:nvPr/>
        </p:nvSpPr>
        <p:spPr>
          <a:xfrm>
            <a:off x="2984094" y="4483564"/>
            <a:ext cx="36086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Menor ou Igual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E597D7C-3539-074B-71C3-69825ACB4CE8}"/>
              </a:ext>
            </a:extLst>
          </p:cNvPr>
          <p:cNvSpPr txBox="1"/>
          <p:nvPr/>
        </p:nvSpPr>
        <p:spPr>
          <a:xfrm>
            <a:off x="2984094" y="5625864"/>
            <a:ext cx="34371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Maior ou Igual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146D8F8-C294-1D7E-5242-4771D9F73BFE}"/>
              </a:ext>
            </a:extLst>
          </p:cNvPr>
          <p:cNvSpPr txBox="1"/>
          <p:nvPr/>
        </p:nvSpPr>
        <p:spPr>
          <a:xfrm>
            <a:off x="6850118" y="2081426"/>
            <a:ext cx="1297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Igual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1133312-0DC2-C025-9BAA-429761579796}"/>
              </a:ext>
            </a:extLst>
          </p:cNvPr>
          <p:cNvSpPr txBox="1"/>
          <p:nvPr/>
        </p:nvSpPr>
        <p:spPr>
          <a:xfrm>
            <a:off x="6807918" y="3281939"/>
            <a:ext cx="5033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Diferente – Não Igual</a:t>
            </a:r>
          </a:p>
        </p:txBody>
      </p:sp>
    </p:spTree>
    <p:extLst>
      <p:ext uri="{BB962C8B-B14F-4D97-AF65-F5344CB8AC3E}">
        <p14:creationId xmlns:p14="http://schemas.microsoft.com/office/powerpoint/2010/main" val="2489212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9212A-727E-DE8D-8984-EDFDA4B8B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1500E82-88BD-A0F1-9E42-DC13163B997B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F07EDA3-C1BD-F52F-150F-CB622AE83DD5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B0A66824-6A56-1345-A606-F73EE05FE3D0}"/>
              </a:ext>
            </a:extLst>
          </p:cNvPr>
          <p:cNvSpPr txBox="1">
            <a:spLocks/>
          </p:cNvSpPr>
          <p:nvPr/>
        </p:nvSpPr>
        <p:spPr>
          <a:xfrm>
            <a:off x="1196062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Relacionais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47DC5E6-CE35-0C2C-4E24-717CC9887E54}"/>
              </a:ext>
            </a:extLst>
          </p:cNvPr>
          <p:cNvSpPr/>
          <p:nvPr/>
        </p:nvSpPr>
        <p:spPr>
          <a:xfrm>
            <a:off x="1700981" y="1983381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&gt;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1207BAE-5DF0-D0C0-9F30-039F54EC87E1}"/>
              </a:ext>
            </a:extLst>
          </p:cNvPr>
          <p:cNvSpPr/>
          <p:nvPr/>
        </p:nvSpPr>
        <p:spPr>
          <a:xfrm>
            <a:off x="1700981" y="3203263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&lt;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469323A-47F3-7400-55B8-DABAD88B7A82}"/>
              </a:ext>
            </a:extLst>
          </p:cNvPr>
          <p:cNvSpPr/>
          <p:nvPr/>
        </p:nvSpPr>
        <p:spPr>
          <a:xfrm>
            <a:off x="1700981" y="4345278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&lt;=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092E601-0355-D39A-2105-8F77179F3670}"/>
              </a:ext>
            </a:extLst>
          </p:cNvPr>
          <p:cNvSpPr/>
          <p:nvPr/>
        </p:nvSpPr>
        <p:spPr>
          <a:xfrm>
            <a:off x="7219767" y="1984358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==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94D4DB9-71C0-1ABD-F699-7C8D3B741FFF}"/>
              </a:ext>
            </a:extLst>
          </p:cNvPr>
          <p:cNvSpPr/>
          <p:nvPr/>
        </p:nvSpPr>
        <p:spPr>
          <a:xfrm>
            <a:off x="7219767" y="3212421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!=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9B25B06-054D-7083-9D99-758E6116D3C7}"/>
              </a:ext>
            </a:extLst>
          </p:cNvPr>
          <p:cNvSpPr/>
          <p:nvPr/>
        </p:nvSpPr>
        <p:spPr>
          <a:xfrm>
            <a:off x="1700981" y="5547188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&gt;=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649C69E-0E01-F69F-7DFE-306D892E129D}"/>
              </a:ext>
            </a:extLst>
          </p:cNvPr>
          <p:cNvSpPr txBox="1"/>
          <p:nvPr/>
        </p:nvSpPr>
        <p:spPr>
          <a:xfrm>
            <a:off x="1070137" y="198338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6BF7A28-086A-0B02-47FF-B997C2CCB53B}"/>
              </a:ext>
            </a:extLst>
          </p:cNvPr>
          <p:cNvSpPr txBox="1"/>
          <p:nvPr/>
        </p:nvSpPr>
        <p:spPr>
          <a:xfrm>
            <a:off x="1031977" y="33060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777D00D-AB65-F093-7ACF-518C3C2E0736}"/>
              </a:ext>
            </a:extLst>
          </p:cNvPr>
          <p:cNvSpPr txBox="1"/>
          <p:nvPr/>
        </p:nvSpPr>
        <p:spPr>
          <a:xfrm>
            <a:off x="1065323" y="437951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911AD63-FB49-8505-52F5-28B0F1BC54D3}"/>
              </a:ext>
            </a:extLst>
          </p:cNvPr>
          <p:cNvSpPr txBox="1"/>
          <p:nvPr/>
        </p:nvSpPr>
        <p:spPr>
          <a:xfrm>
            <a:off x="1030808" y="561663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67946B3-62E8-A8B1-8A0B-1FAB80D2D612}"/>
              </a:ext>
            </a:extLst>
          </p:cNvPr>
          <p:cNvSpPr txBox="1"/>
          <p:nvPr/>
        </p:nvSpPr>
        <p:spPr>
          <a:xfrm>
            <a:off x="6547876" y="201434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A33E9BA-4637-6639-10ED-62EC35872BA0}"/>
              </a:ext>
            </a:extLst>
          </p:cNvPr>
          <p:cNvSpPr txBox="1"/>
          <p:nvPr/>
        </p:nvSpPr>
        <p:spPr>
          <a:xfrm>
            <a:off x="6547875" y="335462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AA9132A-BB2F-80C1-1D5E-AA84DE4952FB}"/>
              </a:ext>
            </a:extLst>
          </p:cNvPr>
          <p:cNvSpPr txBox="1"/>
          <p:nvPr/>
        </p:nvSpPr>
        <p:spPr>
          <a:xfrm>
            <a:off x="8468402" y="2014348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3B68EEC-3746-1078-AC55-F9C697FA00C6}"/>
              </a:ext>
            </a:extLst>
          </p:cNvPr>
          <p:cNvSpPr txBox="1"/>
          <p:nvPr/>
        </p:nvSpPr>
        <p:spPr>
          <a:xfrm>
            <a:off x="3140144" y="198338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42DCAFF-AAA8-F0EE-ACB9-1B598C5F5F94}"/>
              </a:ext>
            </a:extLst>
          </p:cNvPr>
          <p:cNvSpPr txBox="1"/>
          <p:nvPr/>
        </p:nvSpPr>
        <p:spPr>
          <a:xfrm>
            <a:off x="3187118" y="3120595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F7AF5F1-A702-0395-4CBA-C31788BA6534}"/>
              </a:ext>
            </a:extLst>
          </p:cNvPr>
          <p:cNvSpPr txBox="1"/>
          <p:nvPr/>
        </p:nvSpPr>
        <p:spPr>
          <a:xfrm>
            <a:off x="3140144" y="4345278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98A3AA0-332B-6888-92B6-77737B8EE4BE}"/>
              </a:ext>
            </a:extLst>
          </p:cNvPr>
          <p:cNvSpPr txBox="1"/>
          <p:nvPr/>
        </p:nvSpPr>
        <p:spPr>
          <a:xfrm>
            <a:off x="3140565" y="558142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DE29550-C000-0651-B3C3-D1CFF7A5C9C4}"/>
              </a:ext>
            </a:extLst>
          </p:cNvPr>
          <p:cNvSpPr txBox="1"/>
          <p:nvPr/>
        </p:nvSpPr>
        <p:spPr>
          <a:xfrm>
            <a:off x="8468401" y="335461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pic>
        <p:nvPicPr>
          <p:cNvPr id="3074" name="Picture 2" descr="Programa Confere - Sistema de Gestão Empresarial | Santo Antônio do Monte MG">
            <a:extLst>
              <a:ext uri="{FF2B5EF4-FFF2-40B4-BE49-F238E27FC236}">
                <a16:creationId xmlns:a16="http://schemas.microsoft.com/office/drawing/2014/main" id="{AFBFD4B6-505C-35B4-AC92-8B2016C15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788" y="3070112"/>
            <a:ext cx="1066494" cy="10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Programa Confere - Sistema de Gestão Empresarial | Santo Antônio do Monte MG">
            <a:extLst>
              <a:ext uri="{FF2B5EF4-FFF2-40B4-BE49-F238E27FC236}">
                <a16:creationId xmlns:a16="http://schemas.microsoft.com/office/drawing/2014/main" id="{8FD17A6A-586B-C814-7E79-FF115428C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340" y="4379519"/>
            <a:ext cx="1066494" cy="10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rograma Confere - Sistema de Gestão Empresarial | Santo Antônio do Monte MG">
            <a:extLst>
              <a:ext uri="{FF2B5EF4-FFF2-40B4-BE49-F238E27FC236}">
                <a16:creationId xmlns:a16="http://schemas.microsoft.com/office/drawing/2014/main" id="{40552D54-0CAB-EF92-02A2-AB31E9F76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615" y="2038400"/>
            <a:ext cx="1066494" cy="10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Vetores e ilustrações de Simbolo errado para download gratuito | Freepik">
            <a:extLst>
              <a:ext uri="{FF2B5EF4-FFF2-40B4-BE49-F238E27FC236}">
                <a16:creationId xmlns:a16="http://schemas.microsoft.com/office/drawing/2014/main" id="{2C9E98BA-0506-9B02-DEA4-0C0BE5D6F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8821" y="2035098"/>
            <a:ext cx="839362" cy="83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Vetores e ilustrações de Simbolo errado para download gratuito | Freepik">
            <a:extLst>
              <a:ext uri="{FF2B5EF4-FFF2-40B4-BE49-F238E27FC236}">
                <a16:creationId xmlns:a16="http://schemas.microsoft.com/office/drawing/2014/main" id="{CD5A29A7-1604-0BE9-2926-A8789E35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60906" y="5539618"/>
            <a:ext cx="839362" cy="83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Programa Confere - Sistema de Gestão Empresarial | Santo Antônio do Monte MG">
            <a:extLst>
              <a:ext uri="{FF2B5EF4-FFF2-40B4-BE49-F238E27FC236}">
                <a16:creationId xmlns:a16="http://schemas.microsoft.com/office/drawing/2014/main" id="{13781174-BD72-497E-870E-06FA80E6F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186" y="3299735"/>
            <a:ext cx="1066494" cy="10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99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0E5C0-DF35-5DA3-4CE3-B5646B131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512B81D-62F0-539D-3A10-73F73A69AD0B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D1C601CD-FFFF-F248-842D-DBBF52F81426}"/>
              </a:ext>
            </a:extLst>
          </p:cNvPr>
          <p:cNvSpPr txBox="1">
            <a:spLocks/>
          </p:cNvSpPr>
          <p:nvPr/>
        </p:nvSpPr>
        <p:spPr>
          <a:xfrm>
            <a:off x="2251586" y="209153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90D4FE9-5CD5-14C1-FBF9-EFDB62C83443}"/>
              </a:ext>
            </a:extLst>
          </p:cNvPr>
          <p:cNvSpPr txBox="1">
            <a:spLocks/>
          </p:cNvSpPr>
          <p:nvPr/>
        </p:nvSpPr>
        <p:spPr>
          <a:xfrm>
            <a:off x="1196062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Lógicos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732EBFC-D505-A7A4-9FE6-CDECC1A19DDE}"/>
              </a:ext>
            </a:extLst>
          </p:cNvPr>
          <p:cNvSpPr/>
          <p:nvPr/>
        </p:nvSpPr>
        <p:spPr>
          <a:xfrm>
            <a:off x="3923072" y="2416001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/>
              <a:t>&amp;&amp;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4DC696B-67D1-3F51-3EB3-2DC26721032C}"/>
              </a:ext>
            </a:extLst>
          </p:cNvPr>
          <p:cNvSpPr/>
          <p:nvPr/>
        </p:nvSpPr>
        <p:spPr>
          <a:xfrm>
            <a:off x="3923072" y="3635883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||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D6315D0-D038-DB3D-F887-6D6BA1319E5B}"/>
              </a:ext>
            </a:extLst>
          </p:cNvPr>
          <p:cNvSpPr/>
          <p:nvPr/>
        </p:nvSpPr>
        <p:spPr>
          <a:xfrm>
            <a:off x="3923072" y="4777898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!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0BA5F8A-19CF-870E-4A26-40CC152738FD}"/>
              </a:ext>
            </a:extLst>
          </p:cNvPr>
          <p:cNvSpPr txBox="1"/>
          <p:nvPr/>
        </p:nvSpPr>
        <p:spPr>
          <a:xfrm>
            <a:off x="5362235" y="2369423"/>
            <a:ext cx="595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B82D815-8A43-8FA6-9728-DC11F8B97BA7}"/>
              </a:ext>
            </a:extLst>
          </p:cNvPr>
          <p:cNvSpPr txBox="1"/>
          <p:nvPr/>
        </p:nvSpPr>
        <p:spPr>
          <a:xfrm>
            <a:off x="5409209" y="3553215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497988A-BFFC-193B-0191-29D1B7BE9F86}"/>
              </a:ext>
            </a:extLst>
          </p:cNvPr>
          <p:cNvSpPr txBox="1"/>
          <p:nvPr/>
        </p:nvSpPr>
        <p:spPr>
          <a:xfrm>
            <a:off x="5438608" y="4762398"/>
            <a:ext cx="1314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344423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566B-DB4F-ED2B-175B-5B5F4F864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6C497A1-CAE6-545E-03A2-32C2318D05A7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B3B3A83E-93C6-A21E-E3A2-113DFC513B17}"/>
              </a:ext>
            </a:extLst>
          </p:cNvPr>
          <p:cNvSpPr txBox="1">
            <a:spLocks/>
          </p:cNvSpPr>
          <p:nvPr/>
        </p:nvSpPr>
        <p:spPr>
          <a:xfrm>
            <a:off x="2251586" y="209153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E15D6815-4E07-20CE-F840-9097FB61CEBA}"/>
              </a:ext>
            </a:extLst>
          </p:cNvPr>
          <p:cNvSpPr txBox="1">
            <a:spLocks/>
          </p:cNvSpPr>
          <p:nvPr/>
        </p:nvSpPr>
        <p:spPr>
          <a:xfrm>
            <a:off x="1186230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Lógicos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710E164-3342-5724-5058-AFBA3BF151E9}"/>
              </a:ext>
            </a:extLst>
          </p:cNvPr>
          <p:cNvSpPr/>
          <p:nvPr/>
        </p:nvSpPr>
        <p:spPr>
          <a:xfrm>
            <a:off x="2976505" y="3125287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/>
              <a:t>&amp;&amp;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9120A4E-6C93-7858-A4FF-4CF98383567E}"/>
              </a:ext>
            </a:extLst>
          </p:cNvPr>
          <p:cNvSpPr/>
          <p:nvPr/>
        </p:nvSpPr>
        <p:spPr>
          <a:xfrm>
            <a:off x="2976505" y="4345169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||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ACF6F0C-2F31-53FD-C5FA-E2BFB65B5405}"/>
              </a:ext>
            </a:extLst>
          </p:cNvPr>
          <p:cNvSpPr/>
          <p:nvPr/>
        </p:nvSpPr>
        <p:spPr>
          <a:xfrm>
            <a:off x="2976505" y="5487184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!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C79E871-B616-56EA-B126-3289072E2BBE}"/>
              </a:ext>
            </a:extLst>
          </p:cNvPr>
          <p:cNvSpPr txBox="1"/>
          <p:nvPr/>
        </p:nvSpPr>
        <p:spPr>
          <a:xfrm>
            <a:off x="3897330" y="2966880"/>
            <a:ext cx="63001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 um suco de laranja.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43DB5E0-3D76-91D6-6FAA-44FAF5AC3A0B}"/>
              </a:ext>
            </a:extLst>
          </p:cNvPr>
          <p:cNvSpPr txBox="1"/>
          <p:nvPr/>
        </p:nvSpPr>
        <p:spPr>
          <a:xfrm>
            <a:off x="516361" y="1832092"/>
            <a:ext cx="8719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Eu quero um bolo de chocolate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9707587-15D9-D928-86B5-C202708058CD}"/>
              </a:ext>
            </a:extLst>
          </p:cNvPr>
          <p:cNvSpPr txBox="1"/>
          <p:nvPr/>
        </p:nvSpPr>
        <p:spPr>
          <a:xfrm>
            <a:off x="4045679" y="4272372"/>
            <a:ext cx="50882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b="1" dirty="0"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 de morango.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6991E11-A969-7831-C349-8007ED16348A}"/>
              </a:ext>
            </a:extLst>
          </p:cNvPr>
          <p:cNvSpPr txBox="1"/>
          <p:nvPr/>
        </p:nvSpPr>
        <p:spPr>
          <a:xfrm>
            <a:off x="4045679" y="5352994"/>
            <a:ext cx="68210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b="1" dirty="0">
                <a:latin typeface="Arial" panose="020B0604020202020204" pitchFamily="34" charset="0"/>
                <a:cs typeface="Arial" panose="020B0604020202020204" pitchFamily="34" charset="0"/>
              </a:rPr>
              <a:t>Não </a:t>
            </a:r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pode ser de fubá.</a:t>
            </a:r>
          </a:p>
        </p:txBody>
      </p:sp>
    </p:spTree>
    <p:extLst>
      <p:ext uri="{BB962C8B-B14F-4D97-AF65-F5344CB8AC3E}">
        <p14:creationId xmlns:p14="http://schemas.microsoft.com/office/powerpoint/2010/main" val="3593948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FDDD4-3F16-6DA2-643A-E6B51E35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1C5F3B0-70D2-578F-96F0-BFE6BDD09B1D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9D9A6A9F-8DC7-7495-5806-D78C7B7C4221}"/>
              </a:ext>
            </a:extLst>
          </p:cNvPr>
          <p:cNvSpPr txBox="1">
            <a:spLocks/>
          </p:cNvSpPr>
          <p:nvPr/>
        </p:nvSpPr>
        <p:spPr>
          <a:xfrm>
            <a:off x="2251586" y="209153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B9868FEB-2D29-61F7-A14A-3A55F997E718}"/>
              </a:ext>
            </a:extLst>
          </p:cNvPr>
          <p:cNvSpPr txBox="1">
            <a:spLocks/>
          </p:cNvSpPr>
          <p:nvPr/>
        </p:nvSpPr>
        <p:spPr>
          <a:xfrm>
            <a:off x="1186230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Condicionais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4D51A43-A711-B586-FEFB-0A48E64C57E1}"/>
              </a:ext>
            </a:extLst>
          </p:cNvPr>
          <p:cNvSpPr/>
          <p:nvPr/>
        </p:nvSpPr>
        <p:spPr>
          <a:xfrm>
            <a:off x="1150661" y="2306041"/>
            <a:ext cx="1609824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/>
              <a:t>IF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CEDCD70-9ED7-8440-F72C-02651A2F6334}"/>
              </a:ext>
            </a:extLst>
          </p:cNvPr>
          <p:cNvSpPr/>
          <p:nvPr/>
        </p:nvSpPr>
        <p:spPr>
          <a:xfrm>
            <a:off x="1150661" y="4410907"/>
            <a:ext cx="1609824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Else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A1B827E-5538-BEDA-1C4C-E8C27EBB35D5}"/>
              </a:ext>
            </a:extLst>
          </p:cNvPr>
          <p:cNvSpPr txBox="1"/>
          <p:nvPr/>
        </p:nvSpPr>
        <p:spPr>
          <a:xfrm>
            <a:off x="4907294" y="2132429"/>
            <a:ext cx="14847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b="1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156262E-583F-F4E6-E08A-A125FE3F507C}"/>
              </a:ext>
            </a:extLst>
          </p:cNvPr>
          <p:cNvSpPr txBox="1"/>
          <p:nvPr/>
        </p:nvSpPr>
        <p:spPr>
          <a:xfrm>
            <a:off x="4907294" y="4272372"/>
            <a:ext cx="33650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b="1" dirty="0">
                <a:latin typeface="Arial" panose="020B0604020202020204" pitchFamily="34" charset="0"/>
                <a:cs typeface="Arial" panose="020B0604020202020204" pitchFamily="34" charset="0"/>
              </a:rPr>
              <a:t>SENÃO</a:t>
            </a:r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8298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458C4-F76A-47E6-6A94-699C4C5F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841E97-AD48-1880-07C7-9DE25C9D9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80" y="1868556"/>
            <a:ext cx="11110527" cy="325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42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33FF6-ABB7-6580-23D1-6356D7B83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A15A781-95AB-CB16-268C-4C8CE62570C5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61E426B8-3FB6-902C-D1F2-F553A7094BD0}"/>
              </a:ext>
            </a:extLst>
          </p:cNvPr>
          <p:cNvSpPr txBox="1">
            <a:spLocks/>
          </p:cNvSpPr>
          <p:nvPr/>
        </p:nvSpPr>
        <p:spPr>
          <a:xfrm>
            <a:off x="2251586" y="209153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2AD56C87-6197-5B5F-3820-B23C01C8A9A4}"/>
              </a:ext>
            </a:extLst>
          </p:cNvPr>
          <p:cNvSpPr txBox="1">
            <a:spLocks/>
          </p:cNvSpPr>
          <p:nvPr/>
        </p:nvSpPr>
        <p:spPr>
          <a:xfrm>
            <a:off x="1186230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Condicionais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3E00D5C-D834-47C0-DE75-0B070285E058}"/>
              </a:ext>
            </a:extLst>
          </p:cNvPr>
          <p:cNvSpPr/>
          <p:nvPr/>
        </p:nvSpPr>
        <p:spPr>
          <a:xfrm>
            <a:off x="1150661" y="2306041"/>
            <a:ext cx="1609824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/>
              <a:t>Case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DD4926F-DEA4-324D-273C-9D3F812F6980}"/>
              </a:ext>
            </a:extLst>
          </p:cNvPr>
          <p:cNvSpPr txBox="1"/>
          <p:nvPr/>
        </p:nvSpPr>
        <p:spPr>
          <a:xfrm>
            <a:off x="796027" y="3557906"/>
            <a:ext cx="109504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b="1" dirty="0">
                <a:latin typeface="Arial" panose="020B0604020202020204" pitchFamily="34" charset="0"/>
                <a:cs typeface="Arial" panose="020B0604020202020204" pitchFamily="34" charset="0"/>
              </a:rPr>
              <a:t>Escolha com mais opções</a:t>
            </a:r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1868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591BE-DA6B-8AEE-6473-634B5ADAC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03F4723-338D-1707-FE00-78BBC887F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01" y="241789"/>
            <a:ext cx="8450448" cy="645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80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27913"/>
            <a:ext cx="15252376" cy="998467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BackEnd</a:t>
            </a:r>
            <a:r>
              <a:rPr lang="pt-BR" dirty="0">
                <a:solidFill>
                  <a:schemeClr val="bg1"/>
                </a:solidFill>
              </a:rPr>
              <a:t> – História</a:t>
            </a: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B86F3264-E5F1-47DC-8571-90C99705FAEC}"/>
              </a:ext>
            </a:extLst>
          </p:cNvPr>
          <p:cNvSpPr txBox="1">
            <a:spLocks/>
          </p:cNvSpPr>
          <p:nvPr/>
        </p:nvSpPr>
        <p:spPr>
          <a:xfrm>
            <a:off x="656203" y="2067357"/>
            <a:ext cx="11535797" cy="33125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0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6">
            <a:extLst>
              <a:ext uri="{FF2B5EF4-FFF2-40B4-BE49-F238E27FC236}">
                <a16:creationId xmlns:a16="http://schemas.microsoft.com/office/drawing/2014/main" id="{DC8B1E4E-B246-EF8F-9945-6B18E2438DC5}"/>
              </a:ext>
            </a:extLst>
          </p:cNvPr>
          <p:cNvSpPr txBox="1"/>
          <p:nvPr/>
        </p:nvSpPr>
        <p:spPr>
          <a:xfrm>
            <a:off x="596799" y="918890"/>
            <a:ext cx="1093899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Então no início contávamos basicamente com: HTML e CSS. </a:t>
            </a:r>
          </a:p>
          <a:p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HTML: é como vemos as coisas, é a linguagem de marcação, que permite que o usuário consuma alguma informação sobre um domínio. </a:t>
            </a:r>
          </a:p>
          <a:p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CSS: e a possibilidade de estilizar minha página, deixando com um visual mais agradável.</a:t>
            </a:r>
          </a:p>
          <a:p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depois de algum tempo, através do Javascript conseguimos deixar as paginas mais iterativas.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C7434F1-2556-4579-804B-88E8C6B1EF9B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584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F5435-2F3B-4AFF-5D5C-7CC51C199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49CE80-B035-2102-34B3-34E587A900A4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1ACE50A6-4C8F-6257-90BD-CAA00DF52821}"/>
              </a:ext>
            </a:extLst>
          </p:cNvPr>
          <p:cNvSpPr txBox="1">
            <a:spLocks/>
          </p:cNvSpPr>
          <p:nvPr/>
        </p:nvSpPr>
        <p:spPr>
          <a:xfrm>
            <a:off x="2251586" y="209153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B06BB16B-4CAB-BF5A-109C-9282DEB3C1E3}"/>
              </a:ext>
            </a:extLst>
          </p:cNvPr>
          <p:cNvSpPr txBox="1">
            <a:spLocks/>
          </p:cNvSpPr>
          <p:nvPr/>
        </p:nvSpPr>
        <p:spPr>
          <a:xfrm>
            <a:off x="598906" y="373082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48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Laços de repetição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6CC4BA8-1D7E-AE84-0454-9696BDBA9FA8}"/>
              </a:ext>
            </a:extLst>
          </p:cNvPr>
          <p:cNvSpPr txBox="1"/>
          <p:nvPr/>
        </p:nvSpPr>
        <p:spPr>
          <a:xfrm>
            <a:off x="639099" y="1825137"/>
            <a:ext cx="1140311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São uma das principais características da programação, e está presente em grande parte da linguagens conhecidas hoje. </a:t>
            </a:r>
          </a:p>
          <a:p>
            <a:endParaRPr lang="pt-BR" sz="3200" dirty="0">
              <a:solidFill>
                <a:srgbClr val="040C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Permite que um bloco de código seja </a:t>
            </a:r>
          </a:p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repetido diversas vezes até que uma </a:t>
            </a:r>
          </a:p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condição seja satisfeita.</a:t>
            </a:r>
            <a:endParaRPr lang="pt-BR" sz="3200" dirty="0">
              <a:solidFill>
                <a:srgbClr val="040C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Repetir - ícones de setas grátis">
            <a:extLst>
              <a:ext uri="{FF2B5EF4-FFF2-40B4-BE49-F238E27FC236}">
                <a16:creationId xmlns:a16="http://schemas.microsoft.com/office/drawing/2014/main" id="{2589CE81-D3E6-500E-CB51-66144D4D2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529" y="3273557"/>
            <a:ext cx="3221770" cy="322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969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F5435-2F3B-4AFF-5D5C-7CC51C199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49CE80-B035-2102-34B3-34E587A900A4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1ACE50A6-4C8F-6257-90BD-CAA00DF52821}"/>
              </a:ext>
            </a:extLst>
          </p:cNvPr>
          <p:cNvSpPr txBox="1">
            <a:spLocks/>
          </p:cNvSpPr>
          <p:nvPr/>
        </p:nvSpPr>
        <p:spPr>
          <a:xfrm>
            <a:off x="2251586" y="209153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B06BB16B-4CAB-BF5A-109C-9282DEB3C1E3}"/>
              </a:ext>
            </a:extLst>
          </p:cNvPr>
          <p:cNvSpPr txBox="1">
            <a:spLocks/>
          </p:cNvSpPr>
          <p:nvPr/>
        </p:nvSpPr>
        <p:spPr>
          <a:xfrm>
            <a:off x="598906" y="373082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48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Laços de repetição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6CC4BA8-1D7E-AE84-0454-9696BDBA9FA8}"/>
              </a:ext>
            </a:extLst>
          </p:cNvPr>
          <p:cNvSpPr txBox="1"/>
          <p:nvPr/>
        </p:nvSpPr>
        <p:spPr>
          <a:xfrm>
            <a:off x="639099" y="1825137"/>
            <a:ext cx="11403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Quais seriam os passos para encontrar algo na sala?</a:t>
            </a:r>
          </a:p>
        </p:txBody>
      </p:sp>
      <p:pic>
        <p:nvPicPr>
          <p:cNvPr id="3" name="Picture 2" descr="Crianças Se Envolvem Em Um Jogo De Esconde Esconde Com Criança De Olhos  Vendados Vetor PNG , Vai, Vetor, Brincalhão Imagem PNG e Vetor Para  Download Gratuito">
            <a:extLst>
              <a:ext uri="{FF2B5EF4-FFF2-40B4-BE49-F238E27FC236}">
                <a16:creationId xmlns:a16="http://schemas.microsoft.com/office/drawing/2014/main" id="{A6A2E1A9-B2C9-4C0B-8E77-D35ECA1AC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158" y="2591326"/>
            <a:ext cx="3713526" cy="371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ente - ícones de natureza grátis">
            <a:extLst>
              <a:ext uri="{FF2B5EF4-FFF2-40B4-BE49-F238E27FC236}">
                <a16:creationId xmlns:a16="http://schemas.microsoft.com/office/drawing/2014/main" id="{D300D5F7-9276-4E3F-B87E-AD8E79A1F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455" y="3134588"/>
            <a:ext cx="2268481" cy="226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io - ícones de clima grátis">
            <a:extLst>
              <a:ext uri="{FF2B5EF4-FFF2-40B4-BE49-F238E27FC236}">
                <a16:creationId xmlns:a16="http://schemas.microsoft.com/office/drawing/2014/main" id="{9CC32022-C4F2-44D5-A838-D69EFB6DA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97" y="3168742"/>
            <a:ext cx="2248796" cy="224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9635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21268-55C1-3794-BCAC-E2039C6D9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72E4C22-BA79-AE31-7CDB-9265EB85D48C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3E62D485-F4F1-5F28-944D-524A58BBC928}"/>
              </a:ext>
            </a:extLst>
          </p:cNvPr>
          <p:cNvSpPr txBox="1">
            <a:spLocks/>
          </p:cNvSpPr>
          <p:nvPr/>
        </p:nvSpPr>
        <p:spPr>
          <a:xfrm>
            <a:off x="2251586" y="209153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206B117F-2195-860A-8526-95A978D7EA05}"/>
              </a:ext>
            </a:extLst>
          </p:cNvPr>
          <p:cNvSpPr txBox="1">
            <a:spLocks/>
          </p:cNvSpPr>
          <p:nvPr/>
        </p:nvSpPr>
        <p:spPr>
          <a:xfrm>
            <a:off x="598906" y="373082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48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Laços de repetição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074F7E5-0947-33B0-C17A-91A1156AC55C}"/>
              </a:ext>
            </a:extLst>
          </p:cNvPr>
          <p:cNvSpPr txBox="1"/>
          <p:nvPr/>
        </p:nvSpPr>
        <p:spPr>
          <a:xfrm>
            <a:off x="598906" y="1831479"/>
            <a:ext cx="1140311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Eles são essenciais para a resolução de uma grande variedade de problemas de programação, como a repetição de uma ação, a iteração em uma coleção de itens ou a espera por uma condição ser satisfeita.</a:t>
            </a: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Em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, temos três estruturas principais de laços de repetição: </a:t>
            </a: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DO-WHILE. </a:t>
            </a:r>
          </a:p>
        </p:txBody>
      </p:sp>
    </p:spTree>
    <p:extLst>
      <p:ext uri="{BB962C8B-B14F-4D97-AF65-F5344CB8AC3E}">
        <p14:creationId xmlns:p14="http://schemas.microsoft.com/office/powerpoint/2010/main" val="677984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3E503-B9FE-1931-DBC0-108872305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B757918-E080-BE5C-368C-48035426B36C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7520CEA-DBC7-9B4D-95FB-31E2C190B1A7}"/>
              </a:ext>
            </a:extLst>
          </p:cNvPr>
          <p:cNvSpPr txBox="1">
            <a:spLocks/>
          </p:cNvSpPr>
          <p:nvPr/>
        </p:nvSpPr>
        <p:spPr>
          <a:xfrm>
            <a:off x="2251586" y="209153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A4AF7B80-C41D-F742-0A60-F204A061E41D}"/>
              </a:ext>
            </a:extLst>
          </p:cNvPr>
          <p:cNvSpPr txBox="1">
            <a:spLocks/>
          </p:cNvSpPr>
          <p:nvPr/>
        </p:nvSpPr>
        <p:spPr>
          <a:xfrm>
            <a:off x="598906" y="373082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48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78530A4-5381-DAC5-6FFE-06B52F08C60F}"/>
              </a:ext>
            </a:extLst>
          </p:cNvPr>
          <p:cNvSpPr txBox="1"/>
          <p:nvPr/>
        </p:nvSpPr>
        <p:spPr>
          <a:xfrm>
            <a:off x="788887" y="4170581"/>
            <a:ext cx="114031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Explicação: Este código inicia uma variável i em 1 e, enquanto i for menor ou igual a 10, imprime i no console e depois incrementa i em 1</a:t>
            </a:r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O laço for é especialmente útil quando sabemos exatamente quantas vezes queremos que nosso código seja executado.</a:t>
            </a:r>
            <a:endParaRPr lang="pt-BR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B240FE-7249-F2C4-CB8E-096CE2C28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289" y="1459542"/>
            <a:ext cx="9323805" cy="21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95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4B720-FCC9-0B3C-ECBC-705F78FAC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5719751-36C2-4589-614D-D8EF5454DF70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C7C3EB2-B0D0-0749-9E17-52593C3435CF}"/>
              </a:ext>
            </a:extLst>
          </p:cNvPr>
          <p:cNvSpPr txBox="1">
            <a:spLocks/>
          </p:cNvSpPr>
          <p:nvPr/>
        </p:nvSpPr>
        <p:spPr>
          <a:xfrm>
            <a:off x="2251586" y="209153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9092DF8F-4209-0B6B-826A-60D043A24474}"/>
              </a:ext>
            </a:extLst>
          </p:cNvPr>
          <p:cNvSpPr txBox="1">
            <a:spLocks/>
          </p:cNvSpPr>
          <p:nvPr/>
        </p:nvSpPr>
        <p:spPr>
          <a:xfrm>
            <a:off x="598906" y="373082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4800" dirty="0" err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endParaRPr lang="pt-BR" sz="480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E676DD5-A0DD-924F-7F58-7E0A50DA2DFE}"/>
              </a:ext>
            </a:extLst>
          </p:cNvPr>
          <p:cNvSpPr txBox="1"/>
          <p:nvPr/>
        </p:nvSpPr>
        <p:spPr>
          <a:xfrm>
            <a:off x="598906" y="4385287"/>
            <a:ext cx="114031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Explicação: Este código inicia uma variável contador em 20 e </a:t>
            </a:r>
            <a:r>
              <a:rPr lang="pt-B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enquanto uma condição seja verdadeira,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exibe o resultado no console e incrementa i em 1</a:t>
            </a:r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pt-BR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AB835E0-F31A-1FB0-8F9D-E8C07E60B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695" y="1520775"/>
            <a:ext cx="8703399" cy="236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71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0CC6C-3031-C5E0-E63E-DABB14984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0745D83-9FF9-244F-E8CE-CFBCD0DD08A7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3AACCB26-88E3-480E-E5BF-47AAC0DD9CD5}"/>
              </a:ext>
            </a:extLst>
          </p:cNvPr>
          <p:cNvSpPr txBox="1">
            <a:spLocks/>
          </p:cNvSpPr>
          <p:nvPr/>
        </p:nvSpPr>
        <p:spPr>
          <a:xfrm>
            <a:off x="2251586" y="209153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EA8A5E52-228A-40EA-DD11-44C62D51DD05}"/>
              </a:ext>
            </a:extLst>
          </p:cNvPr>
          <p:cNvSpPr txBox="1">
            <a:spLocks/>
          </p:cNvSpPr>
          <p:nvPr/>
        </p:nvSpPr>
        <p:spPr>
          <a:xfrm>
            <a:off x="598906" y="373082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48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 - </a:t>
            </a:r>
            <a:r>
              <a:rPr lang="pt-BR" sz="4800" dirty="0" err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endParaRPr lang="pt-BR" sz="480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6ABE45F-07AD-C257-B20C-661579D9F1C4}"/>
              </a:ext>
            </a:extLst>
          </p:cNvPr>
          <p:cNvSpPr txBox="1"/>
          <p:nvPr/>
        </p:nvSpPr>
        <p:spPr>
          <a:xfrm>
            <a:off x="598906" y="3102911"/>
            <a:ext cx="114031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Explicação: Este código inicia uma variável i em 1 e faz uma verificação, se o número e ímpar, então exibe o resultado no console e incrementa i em 1</a:t>
            </a:r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pt-B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Do </a:t>
            </a:r>
            <a:r>
              <a:rPr lang="pt-BR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pt-B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sempre vai executar pelo menos a 1 vez, e depois valida a condição do </a:t>
            </a:r>
            <a:r>
              <a:rPr lang="pt-BR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endParaRPr lang="pt-BR"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4718220-E6FC-7DD5-8057-F8EB7E23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462" y="197571"/>
            <a:ext cx="5654462" cy="357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11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40C7-8C62-8F09-3F02-97B4D38BC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BCF4C2A-3267-BF0F-EFB5-C0AAC5ED6D2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0C36091-2F64-7FC9-5E1B-D78BF560C2F5}"/>
              </a:ext>
            </a:extLst>
          </p:cNvPr>
          <p:cNvSpPr txBox="1"/>
          <p:nvPr/>
        </p:nvSpPr>
        <p:spPr>
          <a:xfrm>
            <a:off x="569410" y="1026648"/>
            <a:ext cx="1140311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Exercícios</a:t>
            </a:r>
          </a:p>
          <a:p>
            <a:endParaRPr lang="pt-BR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Neste exercício, você vai simular um jogo onde o usuário "pensa" em um número de 1 a 100 e o programa deve adivinhar o número, dando um número exato de chutes possíveis.</a:t>
            </a: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916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C40C7-8C62-8F09-3F02-97B4D38BC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BCF4C2A-3267-BF0F-EFB5-C0AAC5ED6D2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1C9EB3B-C9E0-410D-81E0-87532BCF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276350"/>
            <a:ext cx="80200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55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00081F3-4B53-38EA-E1D3-E39FC207C06E}"/>
              </a:ext>
            </a:extLst>
          </p:cNvPr>
          <p:cNvSpPr txBox="1">
            <a:spLocks/>
          </p:cNvSpPr>
          <p:nvPr/>
        </p:nvSpPr>
        <p:spPr>
          <a:xfrm>
            <a:off x="563673" y="529120"/>
            <a:ext cx="9759683" cy="22595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36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Exercícios de Fixação</a:t>
            </a: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AB7755FD-89DC-55A0-1B52-3D27198DF7BC}"/>
              </a:ext>
            </a:extLst>
          </p:cNvPr>
          <p:cNvSpPr txBox="1">
            <a:spLocks/>
          </p:cNvSpPr>
          <p:nvPr/>
        </p:nvSpPr>
        <p:spPr>
          <a:xfrm>
            <a:off x="501168" y="2331740"/>
            <a:ext cx="11063540" cy="3758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2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1)Calcule a diferença entre 2 números.</a:t>
            </a:r>
          </a:p>
          <a:p>
            <a:pPr fontAlgn="base"/>
            <a:endParaRPr lang="pt-BR" sz="2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2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2) Verifique se um numero é par.</a:t>
            </a:r>
          </a:p>
          <a:p>
            <a:pPr fontAlgn="base"/>
            <a:endParaRPr lang="pt-BR" sz="2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2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3)Solicite 2 notas, e veja se o 1 é múltiplo do segundo. (ex. 9 é múltiplo de 3)</a:t>
            </a:r>
          </a:p>
          <a:p>
            <a:pPr fontAlgn="base"/>
            <a:endParaRPr lang="pt-BR" sz="2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2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4)Converta uma temperatura em celsius para Fahrenheit (</a:t>
            </a:r>
            <a:r>
              <a:rPr lang="pt-BR" sz="26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ºc</a:t>
            </a:r>
            <a:r>
              <a:rPr lang="pt-BR" sz="2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*9/5)+32</a:t>
            </a:r>
          </a:p>
          <a:p>
            <a:pPr fontAlgn="base"/>
            <a:r>
              <a:rPr lang="pt-BR" sz="2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fontAlgn="base"/>
            <a:r>
              <a:rPr lang="pt-BR" sz="2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5) Calcule a área (base * altura).</a:t>
            </a: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7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F5435-2F3B-4AFF-5D5C-7CC51C199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49CE80-B035-2102-34B3-34E587A900A4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1ACE50A6-4C8F-6257-90BD-CAA00DF52821}"/>
              </a:ext>
            </a:extLst>
          </p:cNvPr>
          <p:cNvSpPr txBox="1">
            <a:spLocks/>
          </p:cNvSpPr>
          <p:nvPr/>
        </p:nvSpPr>
        <p:spPr>
          <a:xfrm>
            <a:off x="2251586" y="209153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B06BB16B-4CAB-BF5A-109C-9282DEB3C1E3}"/>
              </a:ext>
            </a:extLst>
          </p:cNvPr>
          <p:cNvSpPr txBox="1">
            <a:spLocks/>
          </p:cNvSpPr>
          <p:nvPr/>
        </p:nvSpPr>
        <p:spPr>
          <a:xfrm>
            <a:off x="639099" y="216439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4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Exercícios de Fixação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6CC4BA8-1D7E-AE84-0454-9696BDBA9FA8}"/>
              </a:ext>
            </a:extLst>
          </p:cNvPr>
          <p:cNvSpPr txBox="1"/>
          <p:nvPr/>
        </p:nvSpPr>
        <p:spPr>
          <a:xfrm>
            <a:off x="502367" y="1915304"/>
            <a:ext cx="1140311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6) Solicite duas notas ao usuário e informe se está acima da média, e se é uma nota par, e mostre o resultado ao usuário.</a:t>
            </a:r>
          </a:p>
          <a:p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0" i="0" dirty="0">
                <a:solidFill>
                  <a:srgbClr val="040C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7) Solicite o peso e a altura de uma pessoa e calcule o IMC( peso/altura²). </a:t>
            </a:r>
            <a:r>
              <a:rPr lang="pt-BR" sz="2800" dirty="0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Apresente o resultado ao usuário. </a:t>
            </a:r>
          </a:p>
          <a:p>
            <a:endParaRPr lang="pt-BR" sz="2800" dirty="0">
              <a:solidFill>
                <a:srgbClr val="040C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8) Verifique se um ano é bissexto.</a:t>
            </a:r>
          </a:p>
          <a:p>
            <a:endParaRPr lang="pt-BR" sz="2800" dirty="0">
              <a:solidFill>
                <a:srgbClr val="040C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9) Solicite ao usuário uma taxa de câmbio, e um valor desejado, exiba quanto ficaria esse valor convertido com a taxa. </a:t>
            </a:r>
          </a:p>
        </p:txBody>
      </p:sp>
    </p:spTree>
    <p:extLst>
      <p:ext uri="{BB962C8B-B14F-4D97-AF65-F5344CB8AC3E}">
        <p14:creationId xmlns:p14="http://schemas.microsoft.com/office/powerpoint/2010/main" val="3018134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4830A-1261-1814-8702-74C1095A9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27989B7-B164-788A-EF49-F551C08021D8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4098" name="Picture 2" descr="duvida | UP">
            <a:extLst>
              <a:ext uri="{FF2B5EF4-FFF2-40B4-BE49-F238E27FC236}">
                <a16:creationId xmlns:a16="http://schemas.microsoft.com/office/drawing/2014/main" id="{B6EA947E-85FA-1296-E5C8-AD2E06AAD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99" y="966355"/>
            <a:ext cx="3801317" cy="555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FC2F667E-95B4-CFAD-DB23-5665E6B179B3}"/>
              </a:ext>
            </a:extLst>
          </p:cNvPr>
          <p:cNvSpPr txBox="1">
            <a:spLocks/>
          </p:cNvSpPr>
          <p:nvPr/>
        </p:nvSpPr>
        <p:spPr>
          <a:xfrm>
            <a:off x="5013612" y="3283527"/>
            <a:ext cx="7554191" cy="124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7200" dirty="0">
                <a:solidFill>
                  <a:srgbClr val="A50021"/>
                </a:solidFill>
              </a:rPr>
              <a:t>Mas quem usa?</a:t>
            </a:r>
          </a:p>
          <a:p>
            <a:pPr fontAlgn="base"/>
            <a:endParaRPr lang="pt-BR" sz="7200" dirty="0">
              <a:solidFill>
                <a:srgbClr val="A50021"/>
              </a:solidFill>
            </a:endParaRPr>
          </a:p>
          <a:p>
            <a:pPr fontAlgn="base"/>
            <a:endParaRPr lang="pt-BR" sz="7200" dirty="0">
              <a:solidFill>
                <a:srgbClr val="A50021"/>
              </a:solidFill>
            </a:endParaRPr>
          </a:p>
          <a:p>
            <a:pPr fontAlgn="base"/>
            <a:endParaRPr lang="pt-BR" sz="7200" b="0" dirty="0">
              <a:solidFill>
                <a:srgbClr val="A50021"/>
              </a:solidFill>
              <a:effectLst/>
            </a:endParaRPr>
          </a:p>
          <a:p>
            <a:pPr fontAlgn="base"/>
            <a:endParaRPr lang="pt-BR" sz="7200" b="0" dirty="0">
              <a:solidFill>
                <a:srgbClr val="A50021"/>
              </a:solidFill>
              <a:effectLst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0292A88-701E-DB59-A56A-4B0602D01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60" y="3065318"/>
            <a:ext cx="2215116" cy="221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0995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F646E-73D2-6F8E-BBCC-4BD2B0D40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A476604-EBFB-5BEC-1399-6964040CF45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4D35B4E-D890-A6E9-151A-D79602CC40C8}"/>
              </a:ext>
            </a:extLst>
          </p:cNvPr>
          <p:cNvSpPr txBox="1"/>
          <p:nvPr/>
        </p:nvSpPr>
        <p:spPr>
          <a:xfrm>
            <a:off x="569410" y="871537"/>
            <a:ext cx="11403113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pt-BR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Exercícios de Fixação</a:t>
            </a:r>
          </a:p>
          <a:p>
            <a:endParaRPr lang="pt-BR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600" dirty="0">
                <a:latin typeface="Arial" panose="020B0604020202020204" pitchFamily="34" charset="0"/>
                <a:cs typeface="Arial" panose="020B0604020202020204" pitchFamily="34" charset="0"/>
              </a:rPr>
              <a:t>10) Pedir um número ao usuário de 1 a 9, e imprima a tabuada desse valor.</a:t>
            </a:r>
          </a:p>
          <a:p>
            <a:endParaRPr lang="pt-BR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11) Neste exercício, você vai simular um jogo de "Pedra, papel e tesoura" contra o computador.  </a:t>
            </a:r>
            <a:endParaRPr lang="pt-BR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12) Neste exercício, você precisa criar um programa que calcula o fatorial de um número. O fatorial de um número é o produto de todos os números inteiros positivos de 1 até o número. Por exemplo, o fatorial de 5 (representado por 5!) é 1 * 2 * 3 * 4 * 5 = 120.</a:t>
            </a:r>
            <a:r>
              <a:rPr lang="pt-BR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013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CEEE5F2-FE10-EAB8-40FF-C852FDBA1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316" y="1485900"/>
            <a:ext cx="3021580" cy="102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ignificados da Marca Netflix - Logotipo, Cores e Conceitos">
            <a:extLst>
              <a:ext uri="{FF2B5EF4-FFF2-40B4-BE49-F238E27FC236}">
                <a16:creationId xmlns:a16="http://schemas.microsoft.com/office/drawing/2014/main" id="{FAD2136D-3590-09B2-A8BA-5ED13FC0C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273" y="1266897"/>
            <a:ext cx="3179144" cy="176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1B86DA6-E254-3D95-ACEF-92E35316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46" y="3429000"/>
            <a:ext cx="3021580" cy="302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JavaScript Game Engines | Blog da TreinaWeb">
            <a:extLst>
              <a:ext uri="{FF2B5EF4-FFF2-40B4-BE49-F238E27FC236}">
                <a16:creationId xmlns:a16="http://schemas.microsoft.com/office/drawing/2014/main" id="{BDE3C65B-EBD9-F928-6350-02688EF6D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435" y="3824361"/>
            <a:ext cx="2487323" cy="213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Spotify: música e podcasts – Apps no Google Play">
            <a:extLst>
              <a:ext uri="{FF2B5EF4-FFF2-40B4-BE49-F238E27FC236}">
                <a16:creationId xmlns:a16="http://schemas.microsoft.com/office/drawing/2014/main" id="{63A152BB-98BB-E376-79BB-218E8DE4B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894" y="3429000"/>
            <a:ext cx="2401263" cy="240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126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AB96F821-3034-241F-E1F0-1D36A198F2B5}"/>
              </a:ext>
            </a:extLst>
          </p:cNvPr>
          <p:cNvSpPr txBox="1">
            <a:spLocks/>
          </p:cNvSpPr>
          <p:nvPr/>
        </p:nvSpPr>
        <p:spPr>
          <a:xfrm>
            <a:off x="1104168" y="1630795"/>
            <a:ext cx="10419350" cy="3596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 fontAlgn="base"/>
            <a:r>
              <a:rPr lang="pt-BR" dirty="0">
                <a:solidFill>
                  <a:srgbClr val="A50021"/>
                </a:solidFill>
              </a:rPr>
              <a:t>Como sabemos se uma página utiliza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r>
              <a:rPr lang="pt-BR" dirty="0">
                <a:solidFill>
                  <a:srgbClr val="A50021"/>
                </a:solidFill>
              </a:rPr>
              <a:t>?</a:t>
            </a:r>
            <a:endParaRPr lang="pt-BR" b="0" dirty="0">
              <a:solidFill>
                <a:srgbClr val="A50021"/>
              </a:solidFill>
              <a:effectLst/>
            </a:endParaRPr>
          </a:p>
          <a:p>
            <a:pPr fontAlgn="base"/>
            <a:endParaRPr lang="pt-BR" sz="3600" b="0" dirty="0">
              <a:solidFill>
                <a:srgbClr val="A5002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90265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AB96F821-3034-241F-E1F0-1D36A198F2B5}"/>
              </a:ext>
            </a:extLst>
          </p:cNvPr>
          <p:cNvSpPr txBox="1">
            <a:spLocks/>
          </p:cNvSpPr>
          <p:nvPr/>
        </p:nvSpPr>
        <p:spPr>
          <a:xfrm>
            <a:off x="912151" y="1757232"/>
            <a:ext cx="4414795" cy="4229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 fontAlgn="base"/>
            <a:r>
              <a:rPr lang="pt-BR" dirty="0">
                <a:solidFill>
                  <a:srgbClr val="A50021"/>
                </a:solidFill>
              </a:rPr>
              <a:t>Acesse o definições do seu navegador</a:t>
            </a:r>
            <a:endParaRPr lang="pt-BR" b="0" dirty="0">
              <a:solidFill>
                <a:srgbClr val="A50021"/>
              </a:solidFill>
              <a:effectLst/>
            </a:endParaRPr>
          </a:p>
          <a:p>
            <a:pPr fontAlgn="base"/>
            <a:endParaRPr lang="pt-BR" sz="3600" b="0" dirty="0">
              <a:solidFill>
                <a:srgbClr val="A50021"/>
              </a:solidFill>
              <a:effectLst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90ACD95-A15D-A70E-93CF-25F0DBB1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790" y="0"/>
            <a:ext cx="4951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13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9BDEAE1-6B2F-1569-5BF5-C708DD490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14"/>
          <a:stretch/>
        </p:blipFill>
        <p:spPr>
          <a:xfrm>
            <a:off x="385763" y="1199956"/>
            <a:ext cx="10926461" cy="4786506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66F0844-B1A7-0C38-D0C6-EC4793C2CF6E}"/>
              </a:ext>
            </a:extLst>
          </p:cNvPr>
          <p:cNvSpPr/>
          <p:nvPr/>
        </p:nvSpPr>
        <p:spPr>
          <a:xfrm>
            <a:off x="4424516" y="4709652"/>
            <a:ext cx="7393858" cy="1022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9433395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Vermelho L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358_TF16411250.potx" id="{675E8371-EC70-4345-8B64-A71003B56298}" vid="{0F92AA19-00D6-4C71-B13F-219D7994A0B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2218FC-8412-44B9-9E82-D51F1F531141}">
  <ds:schemaRefs>
    <ds:schemaRef ds:uri="fb0879af-3eba-417a-a55a-ffe6dcd6ca77"/>
    <ds:schemaRef ds:uri="http://purl.org/dc/dcmitype/"/>
    <ds:schemaRef ds:uri="http://www.w3.org/XML/1998/namespace"/>
    <ds:schemaRef ds:uri="http://schemas.microsoft.com/office/2006/documentManagement/types"/>
    <ds:schemaRef ds:uri="http://schemas.microsoft.com/sharepoint/v3"/>
    <ds:schemaRef ds:uri="http://schemas.microsoft.com/office/2006/metadata/properties"/>
    <ds:schemaRef ds:uri="6dc4bcd6-49db-4c07-9060-8acfc67cef9f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{8BC5A152-D1DA-4E65-9C9B-368BD7F81D9C}tf16411250_win32</Template>
  <TotalTime>1050</TotalTime>
  <Words>1310</Words>
  <Application>Microsoft Office PowerPoint</Application>
  <PresentationFormat>Widescreen</PresentationFormat>
  <Paragraphs>243</Paragraphs>
  <Slides>50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Candara</vt:lpstr>
      <vt:lpstr>Corbel</vt:lpstr>
      <vt:lpstr>Times New Roman</vt:lpstr>
      <vt:lpstr>Personalizado</vt:lpstr>
      <vt:lpstr>Programação FrontEnd</vt:lpstr>
      <vt:lpstr>Apresentação do PowerPoint</vt:lpstr>
      <vt:lpstr>BackEnd – História</vt:lpstr>
      <vt:lpstr>BackEnd – História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FrontEnd</dc:title>
  <dc:creator>Nanda Fretes</dc:creator>
  <cp:lastModifiedBy>Maria Eduarda dos Santos Perez  </cp:lastModifiedBy>
  <cp:revision>13</cp:revision>
  <dcterms:created xsi:type="dcterms:W3CDTF">2024-06-11T13:39:06Z</dcterms:created>
  <dcterms:modified xsi:type="dcterms:W3CDTF">2025-02-12T19:00:55Z</dcterms:modified>
</cp:coreProperties>
</file>